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8"/>
  </p:notesMasterIdLst>
  <p:sldIdLst>
    <p:sldId id="694" r:id="rId2"/>
    <p:sldId id="695" r:id="rId3"/>
    <p:sldId id="765" r:id="rId4"/>
    <p:sldId id="766" r:id="rId5"/>
    <p:sldId id="735" r:id="rId6"/>
    <p:sldId id="7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3" autoAdjust="0"/>
    <p:restoredTop sz="95220" autoAdjust="0"/>
  </p:normalViewPr>
  <p:slideViewPr>
    <p:cSldViewPr showGuides="1">
      <p:cViewPr>
        <p:scale>
          <a:sx n="80" d="100"/>
          <a:sy n="80" d="100"/>
        </p:scale>
        <p:origin x="96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26CB78B6-5E00-4A19-BACA-D986A6A470A3}"/>
    <pc:docChg chg="undo custSel modSld">
      <pc:chgData name="Jaana Kokkonen" userId="fd0ea1af-346e-4258-bc54-cec630bd1122" providerId="ADAL" clId="{26CB78B6-5E00-4A19-BACA-D986A6A470A3}" dt="2025-01-16T13:22:57.829" v="962" actId="1035"/>
      <pc:docMkLst>
        <pc:docMk/>
      </pc:docMkLst>
      <pc:sldChg chg="addSp delSp modSp mod">
        <pc:chgData name="Jaana Kokkonen" userId="fd0ea1af-346e-4258-bc54-cec630bd1122" providerId="ADAL" clId="{26CB78B6-5E00-4A19-BACA-D986A6A470A3}" dt="2025-01-16T13:22:57.829" v="962" actId="1035"/>
        <pc:sldMkLst>
          <pc:docMk/>
          <pc:sldMk cId="1445504624" sldId="694"/>
        </pc:sldMkLst>
        <pc:spChg chg="mod">
          <ac:chgData name="Jaana Kokkonen" userId="fd0ea1af-346e-4258-bc54-cec630bd1122" providerId="ADAL" clId="{26CB78B6-5E00-4A19-BACA-D986A6A470A3}" dt="2025-01-16T08:47:26.446" v="116"/>
          <ac:spMkLst>
            <pc:docMk/>
            <pc:sldMk cId="1445504624" sldId="694"/>
            <ac:spMk id="5" creationId="{666ECD0A-4E21-AA71-E1B2-C5AEB43F34F3}"/>
          </ac:spMkLst>
        </pc:spChg>
        <pc:spChg chg="mod">
          <ac:chgData name="Jaana Kokkonen" userId="fd0ea1af-346e-4258-bc54-cec630bd1122" providerId="ADAL" clId="{26CB78B6-5E00-4A19-BACA-D986A6A470A3}" dt="2025-01-16T08:46:50.459" v="115" actId="20577"/>
          <ac:spMkLst>
            <pc:docMk/>
            <pc:sldMk cId="1445504624" sldId="694"/>
            <ac:spMk id="8" creationId="{9201FF6F-70E4-494A-AF97-7FDB53D6943F}"/>
          </ac:spMkLst>
        </pc:spChg>
        <pc:picChg chg="add mod">
          <ac:chgData name="Jaana Kokkonen" userId="fd0ea1af-346e-4258-bc54-cec630bd1122" providerId="ADAL" clId="{26CB78B6-5E00-4A19-BACA-D986A6A470A3}" dt="2025-01-16T13:22:57.829" v="962" actId="1035"/>
          <ac:picMkLst>
            <pc:docMk/>
            <pc:sldMk cId="1445504624" sldId="694"/>
            <ac:picMk id="2" creationId="{0902758B-2BF8-44BC-BC05-7708003A6E4D}"/>
          </ac:picMkLst>
        </pc:picChg>
        <pc:picChg chg="del">
          <ac:chgData name="Jaana Kokkonen" userId="fd0ea1af-346e-4258-bc54-cec630bd1122" providerId="ADAL" clId="{26CB78B6-5E00-4A19-BACA-D986A6A470A3}" dt="2025-01-16T08:38:49.330" v="16" actId="478"/>
          <ac:picMkLst>
            <pc:docMk/>
            <pc:sldMk cId="1445504624" sldId="694"/>
            <ac:picMk id="3" creationId="{1A31F618-B493-6FC8-94FF-FB01D8131327}"/>
          </ac:picMkLst>
        </pc:picChg>
      </pc:sldChg>
      <pc:sldChg chg="addSp delSp modSp mod">
        <pc:chgData name="Jaana Kokkonen" userId="fd0ea1af-346e-4258-bc54-cec630bd1122" providerId="ADAL" clId="{26CB78B6-5E00-4A19-BACA-D986A6A470A3}" dt="2025-01-16T09:34:19.334" v="757" actId="962"/>
        <pc:sldMkLst>
          <pc:docMk/>
          <pc:sldMk cId="1172917003" sldId="695"/>
        </pc:sldMkLst>
        <pc:spChg chg="mod">
          <ac:chgData name="Jaana Kokkonen" userId="fd0ea1af-346e-4258-bc54-cec630bd1122" providerId="ADAL" clId="{26CB78B6-5E00-4A19-BACA-D986A6A470A3}" dt="2025-01-16T08:47:26.446" v="116"/>
          <ac:spMkLst>
            <pc:docMk/>
            <pc:sldMk cId="1172917003" sldId="695"/>
            <ac:spMk id="4" creationId="{64CD350E-AFA0-9995-D968-2441E6646540}"/>
          </ac:spMkLst>
        </pc:spChg>
        <pc:spChg chg="mod">
          <ac:chgData name="Jaana Kokkonen" userId="fd0ea1af-346e-4258-bc54-cec630bd1122" providerId="ADAL" clId="{26CB78B6-5E00-4A19-BACA-D986A6A470A3}" dt="2025-01-16T07:21:33.057" v="2" actId="20577"/>
          <ac:spMkLst>
            <pc:docMk/>
            <pc:sldMk cId="1172917003" sldId="695"/>
            <ac:spMk id="8" creationId="{9201FF6F-70E4-494A-AF97-7FDB53D6943F}"/>
          </ac:spMkLst>
        </pc:spChg>
        <pc:picChg chg="del">
          <ac:chgData name="Jaana Kokkonen" userId="fd0ea1af-346e-4258-bc54-cec630bd1122" providerId="ADAL" clId="{26CB78B6-5E00-4A19-BACA-D986A6A470A3}" dt="2025-01-16T09:24:14.006" v="123" actId="478"/>
          <ac:picMkLst>
            <pc:docMk/>
            <pc:sldMk cId="1172917003" sldId="695"/>
            <ac:picMk id="2" creationId="{359C05DA-887F-0644-4B7F-1F154601206B}"/>
          </ac:picMkLst>
        </pc:picChg>
        <pc:picChg chg="add mod">
          <ac:chgData name="Jaana Kokkonen" userId="fd0ea1af-346e-4258-bc54-cec630bd1122" providerId="ADAL" clId="{26CB78B6-5E00-4A19-BACA-D986A6A470A3}" dt="2025-01-16T09:34:19.334" v="757" actId="962"/>
          <ac:picMkLst>
            <pc:docMk/>
            <pc:sldMk cId="1172917003" sldId="695"/>
            <ac:picMk id="3" creationId="{A196CD47-BF69-7712-68BF-8AFC59E4B2AD}"/>
          </ac:picMkLst>
        </pc:picChg>
      </pc:sldChg>
      <pc:sldChg chg="addSp delSp modSp mod">
        <pc:chgData name="Jaana Kokkonen" userId="fd0ea1af-346e-4258-bc54-cec630bd1122" providerId="ADAL" clId="{26CB78B6-5E00-4A19-BACA-D986A6A470A3}" dt="2025-01-16T13:21:12.373" v="956" actId="14100"/>
        <pc:sldMkLst>
          <pc:docMk/>
          <pc:sldMk cId="2873170525" sldId="735"/>
        </pc:sldMkLst>
        <pc:spChg chg="mod">
          <ac:chgData name="Jaana Kokkonen" userId="fd0ea1af-346e-4258-bc54-cec630bd1122" providerId="ADAL" clId="{26CB78B6-5E00-4A19-BACA-D986A6A470A3}" dt="2025-01-16T08:47:26.446" v="116"/>
          <ac:spMkLst>
            <pc:docMk/>
            <pc:sldMk cId="2873170525" sldId="735"/>
            <ac:spMk id="2" creationId="{0ED20BD9-FD55-BF00-1539-873960202B37}"/>
          </ac:spMkLst>
        </pc:spChg>
        <pc:spChg chg="mod">
          <ac:chgData name="Jaana Kokkonen" userId="fd0ea1af-346e-4258-bc54-cec630bd1122" providerId="ADAL" clId="{26CB78B6-5E00-4A19-BACA-D986A6A470A3}" dt="2025-01-16T08:47:48.842" v="118" actId="20577"/>
          <ac:spMkLst>
            <pc:docMk/>
            <pc:sldMk cId="2873170525" sldId="735"/>
            <ac:spMk id="9" creationId="{3F09D707-1E00-4456-9A0B-B699EB3A3474}"/>
          </ac:spMkLst>
        </pc:spChg>
        <pc:picChg chg="add mod">
          <ac:chgData name="Jaana Kokkonen" userId="fd0ea1af-346e-4258-bc54-cec630bd1122" providerId="ADAL" clId="{26CB78B6-5E00-4A19-BACA-D986A6A470A3}" dt="2025-01-16T13:21:12.373" v="956" actId="14100"/>
          <ac:picMkLst>
            <pc:docMk/>
            <pc:sldMk cId="2873170525" sldId="735"/>
            <ac:picMk id="3" creationId="{7AF2BE61-4183-705C-AD44-4E6802FAE86F}"/>
          </ac:picMkLst>
        </pc:picChg>
        <pc:picChg chg="del">
          <ac:chgData name="Jaana Kokkonen" userId="fd0ea1af-346e-4258-bc54-cec630bd1122" providerId="ADAL" clId="{26CB78B6-5E00-4A19-BACA-D986A6A470A3}" dt="2025-01-16T13:07:49.621" v="832" actId="478"/>
          <ac:picMkLst>
            <pc:docMk/>
            <pc:sldMk cId="2873170525" sldId="735"/>
            <ac:picMk id="4" creationId="{3207208D-1607-2E28-9BB4-08F625A7C193}"/>
          </ac:picMkLst>
        </pc:picChg>
      </pc:sldChg>
      <pc:sldChg chg="addSp delSp modSp mod">
        <pc:chgData name="Jaana Kokkonen" userId="fd0ea1af-346e-4258-bc54-cec630bd1122" providerId="ADAL" clId="{26CB78B6-5E00-4A19-BACA-D986A6A470A3}" dt="2025-01-16T12:33:10.721" v="793" actId="962"/>
        <pc:sldMkLst>
          <pc:docMk/>
          <pc:sldMk cId="2908364596" sldId="765"/>
        </pc:sldMkLst>
        <pc:spChg chg="mod">
          <ac:chgData name="Jaana Kokkonen" userId="fd0ea1af-346e-4258-bc54-cec630bd1122" providerId="ADAL" clId="{26CB78B6-5E00-4A19-BACA-D986A6A470A3}" dt="2025-01-16T08:47:26.446" v="116"/>
          <ac:spMkLst>
            <pc:docMk/>
            <pc:sldMk cId="2908364596" sldId="765"/>
            <ac:spMk id="5" creationId="{5C9C48A9-D581-ED98-25DF-CAE3BD55FC06}"/>
          </ac:spMkLst>
        </pc:spChg>
        <pc:spChg chg="mod">
          <ac:chgData name="Jaana Kokkonen" userId="fd0ea1af-346e-4258-bc54-cec630bd1122" providerId="ADAL" clId="{26CB78B6-5E00-4A19-BACA-D986A6A470A3}" dt="2025-01-16T07:21:38.625" v="4" actId="20577"/>
          <ac:spMkLst>
            <pc:docMk/>
            <pc:sldMk cId="2908364596" sldId="765"/>
            <ac:spMk id="9" creationId="{3F09D707-1E00-4456-9A0B-B699EB3A3474}"/>
          </ac:spMkLst>
        </pc:spChg>
        <pc:picChg chg="add mod">
          <ac:chgData name="Jaana Kokkonen" userId="fd0ea1af-346e-4258-bc54-cec630bd1122" providerId="ADAL" clId="{26CB78B6-5E00-4A19-BACA-D986A6A470A3}" dt="2025-01-16T12:33:10.721" v="793" actId="962"/>
          <ac:picMkLst>
            <pc:docMk/>
            <pc:sldMk cId="2908364596" sldId="765"/>
            <ac:picMk id="2" creationId="{E4585AF5-27EF-D97F-720A-B8D53E7DCA98}"/>
          </ac:picMkLst>
        </pc:picChg>
        <pc:picChg chg="del">
          <ac:chgData name="Jaana Kokkonen" userId="fd0ea1af-346e-4258-bc54-cec630bd1122" providerId="ADAL" clId="{26CB78B6-5E00-4A19-BACA-D986A6A470A3}" dt="2025-01-16T12:32:17.625" v="762" actId="478"/>
          <ac:picMkLst>
            <pc:docMk/>
            <pc:sldMk cId="2908364596" sldId="765"/>
            <ac:picMk id="3" creationId="{F4743A00-928E-29C7-2AF5-1C7B2B8164E0}"/>
          </ac:picMkLst>
        </pc:picChg>
      </pc:sldChg>
      <pc:sldChg chg="modSp mod">
        <pc:chgData name="Jaana Kokkonen" userId="fd0ea1af-346e-4258-bc54-cec630bd1122" providerId="ADAL" clId="{26CB78B6-5E00-4A19-BACA-D986A6A470A3}" dt="2025-01-16T12:37:51.743" v="830" actId="207"/>
        <pc:sldMkLst>
          <pc:docMk/>
          <pc:sldMk cId="877587201" sldId="766"/>
        </pc:sldMkLst>
        <pc:spChg chg="mod">
          <ac:chgData name="Jaana Kokkonen" userId="fd0ea1af-346e-4258-bc54-cec630bd1122" providerId="ADAL" clId="{26CB78B6-5E00-4A19-BACA-D986A6A470A3}" dt="2025-01-16T07:21:43.943" v="6" actId="20577"/>
          <ac:spMkLst>
            <pc:docMk/>
            <pc:sldMk cId="877587201" sldId="766"/>
            <ac:spMk id="3" creationId="{9DA287EA-6A63-474E-AE05-E2F2D0D5361D}"/>
          </ac:spMkLst>
        </pc:spChg>
        <pc:spChg chg="mod">
          <ac:chgData name="Jaana Kokkonen" userId="fd0ea1af-346e-4258-bc54-cec630bd1122" providerId="ADAL" clId="{26CB78B6-5E00-4A19-BACA-D986A6A470A3}" dt="2025-01-16T08:47:26.446" v="116"/>
          <ac:spMkLst>
            <pc:docMk/>
            <pc:sldMk cId="877587201" sldId="766"/>
            <ac:spMk id="4" creationId="{86F433A4-7CAD-37F8-7428-38952291F9A3}"/>
          </ac:spMkLst>
        </pc:spChg>
        <pc:graphicFrameChg chg="mod modGraphic">
          <ac:chgData name="Jaana Kokkonen" userId="fd0ea1af-346e-4258-bc54-cec630bd1122" providerId="ADAL" clId="{26CB78B6-5E00-4A19-BACA-D986A6A470A3}" dt="2025-01-16T12:37:51.743" v="830" actId="207"/>
          <ac:graphicFrameMkLst>
            <pc:docMk/>
            <pc:sldMk cId="877587201" sldId="766"/>
            <ac:graphicFrameMk id="2" creationId="{D836447B-654E-4832-94CB-AD3AF21E7D68}"/>
          </ac:graphicFrameMkLst>
        </pc:graphicFrameChg>
      </pc:sldChg>
      <pc:sldChg chg="modSp mod">
        <pc:chgData name="Jaana Kokkonen" userId="fd0ea1af-346e-4258-bc54-cec630bd1122" providerId="ADAL" clId="{26CB78B6-5E00-4A19-BACA-D986A6A470A3}" dt="2025-01-16T13:21:52.198" v="958" actId="113"/>
        <pc:sldMkLst>
          <pc:docMk/>
          <pc:sldMk cId="1222682288" sldId="767"/>
        </pc:sldMkLst>
        <pc:spChg chg="mod">
          <ac:chgData name="Jaana Kokkonen" userId="fd0ea1af-346e-4258-bc54-cec630bd1122" providerId="ADAL" clId="{26CB78B6-5E00-4A19-BACA-D986A6A470A3}" dt="2025-01-16T07:22:00.285" v="12" actId="20577"/>
          <ac:spMkLst>
            <pc:docMk/>
            <pc:sldMk cId="1222682288" sldId="767"/>
            <ac:spMk id="3" creationId="{9DA287EA-6A63-474E-AE05-E2F2D0D5361D}"/>
          </ac:spMkLst>
        </pc:spChg>
        <pc:spChg chg="mod">
          <ac:chgData name="Jaana Kokkonen" userId="fd0ea1af-346e-4258-bc54-cec630bd1122" providerId="ADAL" clId="{26CB78B6-5E00-4A19-BACA-D986A6A470A3}" dt="2025-01-16T08:47:26.446" v="116"/>
          <ac:spMkLst>
            <pc:docMk/>
            <pc:sldMk cId="1222682288" sldId="767"/>
            <ac:spMk id="4" creationId="{86F433A4-7CAD-37F8-7428-38952291F9A3}"/>
          </ac:spMkLst>
        </pc:spChg>
        <pc:spChg chg="mod">
          <ac:chgData name="Jaana Kokkonen" userId="fd0ea1af-346e-4258-bc54-cec630bd1122" providerId="ADAL" clId="{26CB78B6-5E00-4A19-BACA-D986A6A470A3}" dt="2025-01-16T13:20:12.899" v="953" actId="1076"/>
          <ac:spMkLst>
            <pc:docMk/>
            <pc:sldMk cId="1222682288" sldId="767"/>
            <ac:spMk id="8" creationId="{D194FB8C-DD62-45FF-B965-F65FCBFD83D8}"/>
          </ac:spMkLst>
        </pc:spChg>
        <pc:graphicFrameChg chg="mod modGraphic">
          <ac:chgData name="Jaana Kokkonen" userId="fd0ea1af-346e-4258-bc54-cec630bd1122" providerId="ADAL" clId="{26CB78B6-5E00-4A19-BACA-D986A6A470A3}" dt="2025-01-16T13:21:52.198" v="958" actId="113"/>
          <ac:graphicFrameMkLst>
            <pc:docMk/>
            <pc:sldMk cId="1222682288" sldId="767"/>
            <ac:graphicFrameMk id="2" creationId="{BCAF2ACB-A84A-CC2A-88BE-932F72995C9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7660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772216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33815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112485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5971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16.1.2025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88640"/>
            <a:ext cx="10585176" cy="936104"/>
          </a:xfrm>
        </p:spPr>
        <p:txBody>
          <a:bodyPr/>
          <a:lstStyle/>
          <a:p>
            <a:r>
              <a:rPr lang="fi-FI" dirty="0"/>
              <a:t>Työpaikat toimialoittain Etelä-Savossa 2020 - 2023 (TOL 2008)</a:t>
            </a:r>
            <a:r>
              <a:rPr lang="fi-FI" sz="2400" b="0" dirty="0"/>
              <a:t> </a:t>
            </a:r>
            <a:br>
              <a:rPr lang="fi-FI" sz="2400" b="0" dirty="0"/>
            </a:br>
            <a:r>
              <a:rPr lang="fi-FI" sz="2000" b="0" dirty="0"/>
              <a:t>(Etelä-Savossa työpaikkoja yhteensä vuonna 2023: 48 350 kappaletta)</a:t>
            </a:r>
            <a:endParaRPr lang="fi-FI" b="0" dirty="0"/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666ECD0A-4E21-AA71-E1B2-C5AEB43F34F3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työssäkäyntitilasto, 1.1.2024 aluejako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: Työpaikat toimialoittain Etelä-Savossa 2019-2023. Eniten työpaikkoja on terveys- ja sosiaalipalvelujen toimialalla, vuonna 2023 niitä oli 12 270. Luku on laskenut 311 kappaleen verran edellisen vuoden luvusta, joka oli 12 581.">
            <a:extLst>
              <a:ext uri="{FF2B5EF4-FFF2-40B4-BE49-F238E27FC236}">
                <a16:creationId xmlns:a16="http://schemas.microsoft.com/office/drawing/2014/main" id="{0902758B-2BF8-44BC-BC05-7708003A6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7" y="1412776"/>
            <a:ext cx="10372345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50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88640"/>
            <a:ext cx="11305256" cy="576064"/>
          </a:xfrm>
        </p:spPr>
        <p:txBody>
          <a:bodyPr/>
          <a:lstStyle/>
          <a:p>
            <a:r>
              <a:rPr lang="fi-FI" dirty="0"/>
              <a:t>Työpaikat suurimmilla toimialoilla Etelä-Savossa 2007 - 2023 (TOL 2008)</a:t>
            </a:r>
            <a:endParaRPr lang="fi-FI" b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64CD350E-AFA0-9995-D968-2441E6646540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työssäkäyntitilasto, 1.1.2024 aluejako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Viivakaavio: Työpaikat suurimmilla toimialoilla Etelä-Savossa 2007-2023. Eniten työpaikkoja on terveys- ja sosiaalipalvelujen toimialalla, vuonna 2023 niitä oli 12 270, ja seuraavaksi eniten teollisuuden toimialalla, 6 710 kappaletta. Näillä toimialoilla ja lisäksi myös rakentamisen sekä tukku- ja vähittäiskaupan toimialoilla oli eniten laskua edellisestä vuodesta.">
            <a:extLst>
              <a:ext uri="{FF2B5EF4-FFF2-40B4-BE49-F238E27FC236}">
                <a16:creationId xmlns:a16="http://schemas.microsoft.com/office/drawing/2014/main" id="{A196CD47-BF69-7712-68BF-8AFC59E4B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908720"/>
            <a:ext cx="9937104" cy="511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1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1">
            <a:extLst>
              <a:ext uri="{FF2B5EF4-FFF2-40B4-BE49-F238E27FC236}">
                <a16:creationId xmlns:a16="http://schemas.microsoft.com/office/drawing/2014/main" id="{3F09D707-1E00-4456-9A0B-B699EB3A347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3392" y="332656"/>
            <a:ext cx="8712968" cy="5167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Terveys- ja sosiaalipalvelujen työpaikkojen osuus kaikista työpaikoista maakunnittain 2023, %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5C9C48A9-D581-ED98-25DF-CAE3BD55FC06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työssäkäyntitilasto, 1.1.2024 aluejako 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ylväskaavio: Terveys- ja sosiaalipalvelujen työpaikkojen osuus kaikista työpaikoista maakunnittain vuonna 2023. Suurin osuus oli Etelä-Savossa, 25,4 prosenttia ja pienin Uudellamaalla, 14,1 prosenttia. Koko maassa keskimäärin osuus oli 18,1 prosenttia.">
            <a:extLst>
              <a:ext uri="{FF2B5EF4-FFF2-40B4-BE49-F238E27FC236}">
                <a16:creationId xmlns:a16="http://schemas.microsoft.com/office/drawing/2014/main" id="{E4585AF5-27EF-D97F-720A-B8D53E7DC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484784"/>
            <a:ext cx="9793088" cy="496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36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>
            <a:extLst>
              <a:ext uri="{FF2B5EF4-FFF2-40B4-BE49-F238E27FC236}">
                <a16:creationId xmlns:a16="http://schemas.microsoft.com/office/drawing/2014/main" id="{9DA287EA-6A63-474E-AE05-E2F2D0D5361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3392" y="260648"/>
            <a:ext cx="10657184" cy="5167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Terveys- ja sosiaalipalvelujen työpaikat sekä niiden osuus kaikista työpaikoista maakunnittain 2023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D836447B-654E-4832-94CB-AD3AF21E7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947122"/>
              </p:ext>
            </p:extLst>
          </p:nvPr>
        </p:nvGraphicFramePr>
        <p:xfrm>
          <a:off x="1631505" y="1412776"/>
          <a:ext cx="8208911" cy="485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250">
                  <a:extLst>
                    <a:ext uri="{9D8B030D-6E8A-4147-A177-3AD203B41FA5}">
                      <a16:colId xmlns:a16="http://schemas.microsoft.com/office/drawing/2014/main" val="1160308547"/>
                    </a:ext>
                  </a:extLst>
                </a:gridCol>
                <a:gridCol w="1859489">
                  <a:extLst>
                    <a:ext uri="{9D8B030D-6E8A-4147-A177-3AD203B41FA5}">
                      <a16:colId xmlns:a16="http://schemas.microsoft.com/office/drawing/2014/main" val="2285125935"/>
                    </a:ext>
                  </a:extLst>
                </a:gridCol>
                <a:gridCol w="2415285">
                  <a:extLst>
                    <a:ext uri="{9D8B030D-6E8A-4147-A177-3AD203B41FA5}">
                      <a16:colId xmlns:a16="http://schemas.microsoft.com/office/drawing/2014/main" val="3019005919"/>
                    </a:ext>
                  </a:extLst>
                </a:gridCol>
                <a:gridCol w="2092887">
                  <a:extLst>
                    <a:ext uri="{9D8B030D-6E8A-4147-A177-3AD203B41FA5}">
                      <a16:colId xmlns:a16="http://schemas.microsoft.com/office/drawing/2014/main" val="1519204089"/>
                    </a:ext>
                  </a:extLst>
                </a:gridCol>
              </a:tblGrid>
              <a:tr h="243821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Alue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Työpaikat yhteensä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Q Terveys- ja sosiaali-palvelut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Osuus kaikista työpaikoista, 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26610518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Uusimaa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866 415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122 131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67016564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108000" marR="7620" marT="762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2 417 365</a:t>
                      </a:r>
                    </a:p>
                  </a:txBody>
                  <a:tcPr marL="7620" marR="576000" marT="762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438 115</a:t>
                      </a:r>
                    </a:p>
                  </a:txBody>
                  <a:tcPr marL="7620" marR="900000" marT="762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</a:t>
                      </a:r>
                    </a:p>
                  </a:txBody>
                  <a:tcPr marL="7620" marR="7620" marT="762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704650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Pohjanmaa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80 314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14 669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701324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Pirkanmaa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229 209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42 967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86317385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Kanta-Häme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63 781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12 210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78169444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Ahvenanmaa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15 496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2 972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4901679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Satakunta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85 319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16 467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65958271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Varsinais-Suomi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207 244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40 129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03190148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Etelä-Karjala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46 440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9 166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5902645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Keski-Suomi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106 314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21 342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41563621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Päijät-Häme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75 709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15 447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19333596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Pohjois-Pohjanmaa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168 625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35 464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33851712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Kainuu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27 134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5 717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85933732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Kymenlaakso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59 362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12 669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99248158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Lappi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73 402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15 779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234088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Pohjois-Savo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98 655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21 789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7119960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Etelä-Pohjanmaa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76 844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17 077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4431547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Pohjois-Karjala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60 580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13 492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04516465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Keski-Pohjanmaa</a:t>
                      </a:r>
                    </a:p>
                  </a:txBody>
                  <a:tcPr marL="108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28 172</a:t>
                      </a:r>
                    </a:p>
                  </a:txBody>
                  <a:tcPr marL="7620" marR="57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6 358</a:t>
                      </a:r>
                    </a:p>
                  </a:txBody>
                  <a:tcPr marL="7620" marR="900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61452428"/>
                  </a:ext>
                </a:extLst>
              </a:tr>
              <a:tr h="1317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Etelä-Savo</a:t>
                      </a:r>
                    </a:p>
                  </a:txBody>
                  <a:tcPr marL="10800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48 350</a:t>
                      </a:r>
                    </a:p>
                  </a:txBody>
                  <a:tcPr marL="7620" marR="57600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12 270</a:t>
                      </a:r>
                    </a:p>
                  </a:txBody>
                  <a:tcPr marL="7620" marR="90000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25,4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847190"/>
                  </a:ext>
                </a:extLst>
              </a:tr>
            </a:tbl>
          </a:graphicData>
        </a:graphic>
      </p:graphicFrame>
      <p:sp>
        <p:nvSpPr>
          <p:cNvPr id="6" name="Nuoli: Oikea 5">
            <a:extLst>
              <a:ext uri="{FF2B5EF4-FFF2-40B4-BE49-F238E27FC236}">
                <a16:creationId xmlns:a16="http://schemas.microsoft.com/office/drawing/2014/main" id="{5B8976FE-0C99-47FA-89F6-74D61A59B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1424" y="2060848"/>
            <a:ext cx="576064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Nuoli: Oikea 7">
            <a:extLst>
              <a:ext uri="{FF2B5EF4-FFF2-40B4-BE49-F238E27FC236}">
                <a16:creationId xmlns:a16="http://schemas.microsoft.com/office/drawing/2014/main" id="{D194FB8C-DD62-45FF-B965-F65FCBFD8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1424" y="6014493"/>
            <a:ext cx="576064" cy="2880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86F433A4-7CAD-37F8-7428-38952291F9A3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työssäkäyntitilasto, 1.1.2024 aluejako 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877587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1">
            <a:extLst>
              <a:ext uri="{FF2B5EF4-FFF2-40B4-BE49-F238E27FC236}">
                <a16:creationId xmlns:a16="http://schemas.microsoft.com/office/drawing/2014/main" id="{3F09D707-1E00-4456-9A0B-B699EB3A347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67408" y="332656"/>
            <a:ext cx="8712968" cy="5167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rgbClr val="2D3787"/>
                </a:solidFill>
                <a:effectLst/>
                <a:uLnTx/>
                <a:uFillTx/>
                <a:latin typeface="Times New Roman"/>
                <a:ea typeface="+mj-ea"/>
                <a:cs typeface="Arial"/>
              </a:rPr>
              <a:t>Terveys- ja sosiaalipalvelujen työpaikkojen osuus kaikista työpaikoista alueittain 2022 - 2023, %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solidFill>
                <a:srgbClr val="2D3787"/>
              </a:solidFill>
              <a:effectLst/>
              <a:uLnTx/>
              <a:uFillTx/>
              <a:latin typeface="Times New Roman"/>
              <a:ea typeface="+mj-ea"/>
              <a:cs typeface="Arial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0ED20BD9-FD55-BF00-1539-873960202B37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työssäkäyntitilasto, 1.1.2024 aluejako 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ylväskaavio: Terveys- ja sosiaalipalvelujen työpaikkojen osuus kaikista työpaikoista maakunnittain 2022-2023. Suurin osuus vuonna 2023 oli Etelä-Savossa, 25,4 prosenttia (vuonna 2022 sama) ja pienin Uudellamaalla, 14,1 prosenttia (vuonna 2022: 13,7 prosenttia). Vuonna 2023 koko maassa keskimäärin osuus oli 18,1 prosenttia (vuonna 2022: 17,7 prosenttia).">
            <a:extLst>
              <a:ext uri="{FF2B5EF4-FFF2-40B4-BE49-F238E27FC236}">
                <a16:creationId xmlns:a16="http://schemas.microsoft.com/office/drawing/2014/main" id="{7AF2BE61-4183-705C-AD44-4E6802FAE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00" y="1490070"/>
            <a:ext cx="9196621" cy="467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7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>
            <a:extLst>
              <a:ext uri="{FF2B5EF4-FFF2-40B4-BE49-F238E27FC236}">
                <a16:creationId xmlns:a16="http://schemas.microsoft.com/office/drawing/2014/main" id="{9DA287EA-6A63-474E-AE05-E2F2D0D5361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3392" y="260648"/>
            <a:ext cx="10657184" cy="5167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Terveys- ja sosiaalipalvelujen työpaikat sekä niiden osuus kaikista työpaikoista maakunnittain 2022 ja 2023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Nuoli: Oikea 5">
            <a:extLst>
              <a:ext uri="{FF2B5EF4-FFF2-40B4-BE49-F238E27FC236}">
                <a16:creationId xmlns:a16="http://schemas.microsoft.com/office/drawing/2014/main" id="{5B8976FE-0C99-47FA-89F6-74D61A59B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7408" y="2204864"/>
            <a:ext cx="576064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Nuoli: Oikea 7">
            <a:extLst>
              <a:ext uri="{FF2B5EF4-FFF2-40B4-BE49-F238E27FC236}">
                <a16:creationId xmlns:a16="http://schemas.microsoft.com/office/drawing/2014/main" id="{D194FB8C-DD62-45FF-B965-F65FCBFD8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7408" y="5013176"/>
            <a:ext cx="576064" cy="2880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86F433A4-7CAD-37F8-7428-38952291F9A3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työssäkäyntitilasto, 1.1.2024 aluejako 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BCAF2ACB-A84A-CC2A-88BE-932F72995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863426"/>
              </p:ext>
            </p:extLst>
          </p:nvPr>
        </p:nvGraphicFramePr>
        <p:xfrm>
          <a:off x="1415480" y="1340768"/>
          <a:ext cx="8424935" cy="4899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267">
                  <a:extLst>
                    <a:ext uri="{9D8B030D-6E8A-4147-A177-3AD203B41FA5}">
                      <a16:colId xmlns:a16="http://schemas.microsoft.com/office/drawing/2014/main" val="1508491843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val="3733930866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val="1550023946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val="2390232728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val="3867633799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val="3070134509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val="1900503384"/>
                    </a:ext>
                  </a:extLst>
                </a:gridCol>
                <a:gridCol w="971524">
                  <a:extLst>
                    <a:ext uri="{9D8B030D-6E8A-4147-A177-3AD203B41FA5}">
                      <a16:colId xmlns:a16="http://schemas.microsoft.com/office/drawing/2014/main" val="3624821594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l" fontAlgn="t"/>
                      <a:r>
                        <a:rPr lang="fi-FI" sz="1250" u="none" strike="noStrike" dirty="0">
                          <a:effectLst/>
                        </a:rPr>
                        <a:t>Alue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4929" marT="49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50" u="none" strike="noStrike" dirty="0">
                          <a:effectLst/>
                        </a:rPr>
                        <a:t>Työpaikat yhteensä 2022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9" marR="4929" marT="49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50" u="none" strike="noStrike" dirty="0">
                          <a:effectLst/>
                        </a:rPr>
                        <a:t>Työpaikat yhteensä 2023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9" marR="4929" marT="49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50" u="none" strike="noStrike" dirty="0">
                          <a:effectLst/>
                        </a:rPr>
                        <a:t>Työpaikat / Sote-palvelut 2022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9" marR="4929" marT="49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50" u="none" strike="noStrike" dirty="0">
                          <a:effectLst/>
                        </a:rPr>
                        <a:t>Työpaikat / Sote-palvelut 2023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9" marR="4929" marT="49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50" u="none" strike="noStrike" dirty="0">
                          <a:effectLst/>
                        </a:rPr>
                        <a:t>Sote-palveluiden määrän muutos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9" marR="4929" marT="49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50" u="none" strike="noStrike" dirty="0">
                          <a:effectLst/>
                        </a:rPr>
                        <a:t>Sote-palveluiden %-osuus 2022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9" marR="4929" marT="49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50" u="none" strike="noStrike" dirty="0">
                          <a:effectLst/>
                        </a:rPr>
                        <a:t>Sote-palveluiden %-osuus 2023</a:t>
                      </a:r>
                      <a:endParaRPr lang="fi-FI" sz="12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9" marR="4929" marT="4929" marB="0" anchor="ctr"/>
                </a:tc>
                <a:extLst>
                  <a:ext uri="{0D108BD9-81ED-4DB2-BD59-A6C34878D82A}">
                    <a16:rowId xmlns:a16="http://schemas.microsoft.com/office/drawing/2014/main" val="3200482714"/>
                  </a:ext>
                </a:extLst>
              </a:tr>
              <a:tr h="17747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108000" marR="7620" marT="762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2 423 548</a:t>
                      </a:r>
                    </a:p>
                  </a:txBody>
                  <a:tcPr marL="7620" marR="144000" marT="762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2 417 365</a:t>
                      </a:r>
                    </a:p>
                  </a:txBody>
                  <a:tcPr marL="7620" marR="144000" marT="762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429 856</a:t>
                      </a:r>
                    </a:p>
                  </a:txBody>
                  <a:tcPr marL="7620" marR="144000" marT="762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438 115</a:t>
                      </a:r>
                    </a:p>
                  </a:txBody>
                  <a:tcPr marL="7620" marR="144000" marT="762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8 259</a:t>
                      </a:r>
                    </a:p>
                  </a:txBody>
                  <a:tcPr marL="7620" marR="216000" marT="762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17,7</a:t>
                      </a:r>
                    </a:p>
                  </a:txBody>
                  <a:tcPr marL="7620" marR="288000" marT="762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18,1</a:t>
                      </a:r>
                    </a:p>
                  </a:txBody>
                  <a:tcPr marL="7620" marR="288000" marT="762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00746"/>
                  </a:ext>
                </a:extLst>
              </a:tr>
              <a:tr h="19226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Uusimaa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861 432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866 415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118 049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122 131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4 082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13,7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14,1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1586519048"/>
                  </a:ext>
                </a:extLst>
              </a:tr>
              <a:tr h="18487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Pirkanmaa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229 761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229 209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42 289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42 967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678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18,4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18,7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2819696598"/>
                  </a:ext>
                </a:extLst>
              </a:tr>
              <a:tr h="34201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Varsinais-Suomi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206 461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207 244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39 650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40 129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19,2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19,4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2252926953"/>
                  </a:ext>
                </a:extLst>
              </a:tr>
              <a:tr h="17747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Pohjois-Pohjanmaa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170 662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168 625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34 983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35 464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20,5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21,0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866461618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Pohjois-Savo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99 836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98 655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21 673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21 789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21,7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22,1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252464249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Keski-Suomi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108 116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106 314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20 579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21 342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763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19,0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20,1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4217458604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Etelä-Pohjanmaa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77 557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76 844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16 916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17 077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21,8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22,2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285465813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Satakunta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86 076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85 319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16 904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16 467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-437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19,6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19,3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2319346169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Lappi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72 505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73 402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15 321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15 779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21,1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21,5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1372906017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Päijät-Häme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76 740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75 709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15 295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15 447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19,9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20,4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3698778812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Pohjanmaa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80 046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80 314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14 688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14 669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-19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18,3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18,3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565944230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Pohjois-Karjala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61 055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60 580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12 730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13 492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762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20,9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22,3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134385627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Kymenlaakso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60 726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59 362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12 269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12 669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20,2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21,3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646070815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Etelä-Savo</a:t>
                      </a:r>
                    </a:p>
                  </a:txBody>
                  <a:tcPr marL="108000" marR="762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49 487</a:t>
                      </a:r>
                    </a:p>
                  </a:txBody>
                  <a:tcPr marL="7620" marR="144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48 350</a:t>
                      </a:r>
                    </a:p>
                  </a:txBody>
                  <a:tcPr marL="7620" marR="144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12 581</a:t>
                      </a:r>
                    </a:p>
                  </a:txBody>
                  <a:tcPr marL="7620" marR="144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12 270</a:t>
                      </a:r>
                    </a:p>
                  </a:txBody>
                  <a:tcPr marL="7620" marR="14400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-311</a:t>
                      </a:r>
                    </a:p>
                  </a:txBody>
                  <a:tcPr marL="7620" marR="216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25,4</a:t>
                      </a:r>
                    </a:p>
                  </a:txBody>
                  <a:tcPr marL="7620" marR="28800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25,4</a:t>
                      </a:r>
                    </a:p>
                  </a:txBody>
                  <a:tcPr marL="7620" marR="288000" marT="762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30457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Kanta-Häme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64 541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63 781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11 866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12 210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344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18,4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19,1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1163147231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Etelä-Karjala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47 236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46 440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8 997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9 166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19,0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19,7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1844886325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Keski-Pohjanmaa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28 492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28 172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6 367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6 358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22,3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22,6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3359262598"/>
                  </a:ext>
                </a:extLst>
              </a:tr>
              <a:tr h="17008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Kainuu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27 364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27 134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5 806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5 717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-89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21,2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21,1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2733212160"/>
                  </a:ext>
                </a:extLst>
              </a:tr>
              <a:tr h="17747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Ahvenanmaa</a:t>
                      </a:r>
                    </a:p>
                  </a:txBody>
                  <a:tcPr marL="10800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15 455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15 496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2 893</a:t>
                      </a:r>
                    </a:p>
                  </a:txBody>
                  <a:tcPr marL="7620" marR="144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2 972</a:t>
                      </a:r>
                    </a:p>
                  </a:txBody>
                  <a:tcPr marL="7620" marR="14400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7620" marR="21600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18,7</a:t>
                      </a:r>
                    </a:p>
                  </a:txBody>
                  <a:tcPr marL="7620" marR="288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19,2</a:t>
                      </a:r>
                    </a:p>
                  </a:txBody>
                  <a:tcPr marL="7620" marR="288000" marT="7620" marB="0" anchor="ctr"/>
                </a:tc>
                <a:extLst>
                  <a:ext uri="{0D108BD9-81ED-4DB2-BD59-A6C34878D82A}">
                    <a16:rowId xmlns:a16="http://schemas.microsoft.com/office/drawing/2014/main" val="2347829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682288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2411</TotalTime>
  <Words>617</Words>
  <Application>Microsoft Office PowerPoint</Application>
  <PresentationFormat>Laajakuva</PresentationFormat>
  <Paragraphs>270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ESAVO</vt:lpstr>
      <vt:lpstr>Työpaikat toimialoittain Etelä-Savossa 2020 - 2023 (TOL 2008)  (Etelä-Savossa työpaikkoja yhteensä vuonna 2023: 48 350 kappaletta)</vt:lpstr>
      <vt:lpstr>Työpaikat suurimmilla toimialoilla Etelä-Savossa 2007 - 2023 (TOL 2008)</vt:lpstr>
      <vt:lpstr>Terveys- ja sosiaalipalvelujen työpaikkojen osuus kaikista työpaikoista maakunnittain 2023, %</vt:lpstr>
      <vt:lpstr>Terveys- ja sosiaalipalvelujen työpaikat sekä niiden osuus kaikista työpaikoista maakunnittain 2023</vt:lpstr>
      <vt:lpstr>Terveys- ja sosiaalipalvelujen työpaikkojen osuus kaikista työpaikoista alueittain 2022 - 2023, %</vt:lpstr>
      <vt:lpstr>Terveys- ja sosiaalipalvelujen työpaikat sekä niiden osuus kaikista työpaikoista maakunnittain 2022 ja 2023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Työpaikat toimialoittain Etelä-Savossa</dc:title>
  <dc:creator>Jaana Kokkonen</dc:creator>
  <cp:lastModifiedBy>Jaana Kokkonen</cp:lastModifiedBy>
  <cp:revision>42</cp:revision>
  <dcterms:created xsi:type="dcterms:W3CDTF">2020-02-25T14:36:39Z</dcterms:created>
  <dcterms:modified xsi:type="dcterms:W3CDTF">2025-01-16T13:23:10Z</dcterms:modified>
</cp:coreProperties>
</file>